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embeddedFontLst>
    <p:embeddedFont>
      <p:font typeface="Raleway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jFT/BfcbDjZ63ofb1jePMsyf3H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aleway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aleway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aleway-boldItalic.fntdata"/><Relationship Id="rId30" Type="http://schemas.openxmlformats.org/officeDocument/2006/relationships/font" Target="fonts/Raleway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435006" y="585926"/>
            <a:ext cx="11354540" cy="527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Raleway"/>
              <a:buNone/>
            </a:pPr>
            <a:r>
              <a:rPr i="1" lang="en-US" sz="5500">
                <a:latin typeface="Raleway"/>
                <a:ea typeface="Raleway"/>
                <a:cs typeface="Raleway"/>
                <a:sym typeface="Raleway"/>
              </a:rPr>
              <a:t>“</a:t>
            </a:r>
            <a:r>
              <a:rPr b="1" i="1" lang="en-US" sz="5500">
                <a:latin typeface="Raleway"/>
                <a:ea typeface="Raleway"/>
                <a:cs typeface="Raleway"/>
                <a:sym typeface="Raleway"/>
              </a:rPr>
              <a:t>Tell</a:t>
            </a:r>
            <a:r>
              <a:rPr i="1" lang="en-US" sz="5500">
                <a:latin typeface="Raleway"/>
                <a:ea typeface="Raleway"/>
                <a:cs typeface="Raleway"/>
                <a:sym typeface="Raleway"/>
              </a:rPr>
              <a:t> me and I will </a:t>
            </a:r>
            <a:r>
              <a:rPr b="1" i="1" lang="en-US" sz="5500">
                <a:latin typeface="Raleway"/>
                <a:ea typeface="Raleway"/>
                <a:cs typeface="Raleway"/>
                <a:sym typeface="Raleway"/>
              </a:rPr>
              <a:t>forget</a:t>
            </a:r>
            <a:r>
              <a:rPr i="1" lang="en-US" sz="5500">
                <a:latin typeface="Raleway"/>
                <a:ea typeface="Raleway"/>
                <a:cs typeface="Raleway"/>
                <a:sym typeface="Raleway"/>
              </a:rPr>
              <a:t>, </a:t>
            </a:r>
            <a:br>
              <a:rPr i="1" lang="en-US" sz="5500">
                <a:latin typeface="Raleway"/>
                <a:ea typeface="Raleway"/>
                <a:cs typeface="Raleway"/>
                <a:sym typeface="Raleway"/>
              </a:rPr>
            </a:br>
            <a:r>
              <a:rPr b="1" i="1" lang="en-US" sz="5500">
                <a:latin typeface="Raleway"/>
                <a:ea typeface="Raleway"/>
                <a:cs typeface="Raleway"/>
                <a:sym typeface="Raleway"/>
              </a:rPr>
              <a:t>show </a:t>
            </a:r>
            <a:r>
              <a:rPr i="1" lang="en-US" sz="5500">
                <a:latin typeface="Raleway"/>
                <a:ea typeface="Raleway"/>
                <a:cs typeface="Raleway"/>
                <a:sym typeface="Raleway"/>
              </a:rPr>
              <a:t>me and I may </a:t>
            </a:r>
            <a:r>
              <a:rPr b="1" i="1" lang="en-US" sz="5500">
                <a:latin typeface="Raleway"/>
                <a:ea typeface="Raleway"/>
                <a:cs typeface="Raleway"/>
                <a:sym typeface="Raleway"/>
              </a:rPr>
              <a:t>remember</a:t>
            </a:r>
            <a:r>
              <a:rPr i="1" lang="en-US" sz="5500">
                <a:latin typeface="Raleway"/>
                <a:ea typeface="Raleway"/>
                <a:cs typeface="Raleway"/>
                <a:sym typeface="Raleway"/>
              </a:rPr>
              <a:t>; </a:t>
            </a:r>
            <a:br>
              <a:rPr i="1" lang="en-US" sz="5500">
                <a:latin typeface="Raleway"/>
                <a:ea typeface="Raleway"/>
                <a:cs typeface="Raleway"/>
                <a:sym typeface="Raleway"/>
              </a:rPr>
            </a:br>
            <a:r>
              <a:rPr b="1" i="1" lang="en-US" sz="5500">
                <a:latin typeface="Raleway"/>
                <a:ea typeface="Raleway"/>
                <a:cs typeface="Raleway"/>
                <a:sym typeface="Raleway"/>
              </a:rPr>
              <a:t>involve</a:t>
            </a:r>
            <a:r>
              <a:rPr i="1" lang="en-US" sz="5500">
                <a:latin typeface="Raleway"/>
                <a:ea typeface="Raleway"/>
                <a:cs typeface="Raleway"/>
                <a:sym typeface="Raleway"/>
              </a:rPr>
              <a:t> me and I will </a:t>
            </a:r>
            <a:r>
              <a:rPr b="1" i="1" lang="en-US" sz="5500">
                <a:latin typeface="Raleway"/>
                <a:ea typeface="Raleway"/>
                <a:cs typeface="Raleway"/>
                <a:sym typeface="Raleway"/>
              </a:rPr>
              <a:t>understand</a:t>
            </a:r>
            <a:r>
              <a:rPr i="1" lang="en-US" sz="5500">
                <a:latin typeface="Raleway"/>
                <a:ea typeface="Raleway"/>
                <a:cs typeface="Raleway"/>
                <a:sym typeface="Raleway"/>
              </a:rPr>
              <a:t>.” </a:t>
            </a:r>
            <a:br>
              <a:rPr lang="en-US" sz="5500">
                <a:latin typeface="Raleway"/>
                <a:ea typeface="Raleway"/>
                <a:cs typeface="Raleway"/>
                <a:sym typeface="Raleway"/>
              </a:rPr>
            </a:br>
            <a:r>
              <a:rPr lang="en-US" sz="4500">
                <a:latin typeface="Raleway"/>
                <a:ea typeface="Raleway"/>
                <a:cs typeface="Raleway"/>
                <a:sym typeface="Raleway"/>
              </a:rPr>
              <a:t>(Confucius)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551073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Deposits of gold are discovered in the South African Republic</a:t>
            </a:r>
            <a:endParaRPr/>
          </a:p>
        </p:txBody>
      </p:sp>
      <p:pic>
        <p:nvPicPr>
          <p:cNvPr descr="Seotud kujutis" id="140" name="Google Shape;140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1530" y="1825625"/>
            <a:ext cx="7800329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World Bank is established</a:t>
            </a:r>
            <a:endParaRPr/>
          </a:p>
        </p:txBody>
      </p:sp>
      <p:pic>
        <p:nvPicPr>
          <p:cNvPr id="146" name="Google Shape;146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0187" y="1787525"/>
            <a:ext cx="7398213" cy="4974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first super tank sets sail</a:t>
            </a:r>
            <a:endParaRPr/>
          </a:p>
        </p:txBody>
      </p:sp>
      <p:pic>
        <p:nvPicPr>
          <p:cNvPr descr="Pildiotsingu The first super tank sets sail. tulemus" id="152" name="Google Shape;152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7274" y="1889126"/>
            <a:ext cx="6837274" cy="4922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first microchip is made</a:t>
            </a:r>
            <a:endParaRPr/>
          </a:p>
        </p:txBody>
      </p:sp>
      <p:pic>
        <p:nvPicPr>
          <p:cNvPr id="158" name="Google Shape;158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7357" y="1825625"/>
            <a:ext cx="7056993" cy="46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 agriculture, the „green“ revolution takes place</a:t>
            </a:r>
            <a:endParaRPr/>
          </a:p>
        </p:txBody>
      </p:sp>
      <p:pic>
        <p:nvPicPr>
          <p:cNvPr descr="Pildiotsingu . In agriculture, the Â»greenÂ« revolution takes place tulemus" id="164" name="Google Shape;164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7994" y="1848874"/>
            <a:ext cx="6632756" cy="488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World Trade Organization is established</a:t>
            </a:r>
            <a:endParaRPr/>
          </a:p>
        </p:txBody>
      </p:sp>
      <p:pic>
        <p:nvPicPr>
          <p:cNvPr descr="Pildiotsingu The World Trade Organization is established. tulemus" id="170" name="Google Shape;170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90688"/>
            <a:ext cx="10572356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number of computers surpasses one billion</a:t>
            </a:r>
            <a:endParaRPr/>
          </a:p>
        </p:txBody>
      </p:sp>
      <p:pic>
        <p:nvPicPr>
          <p:cNvPr descr="Pildiotsingu The number of computers surpasses one billion. tulemus" id="176" name="Google Shape;176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5113" y="1878013"/>
            <a:ext cx="6789682" cy="461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number of people surpasses 7 billion</a:t>
            </a:r>
            <a:endParaRPr/>
          </a:p>
        </p:txBody>
      </p:sp>
      <p:pic>
        <p:nvPicPr>
          <p:cNvPr descr="Pildiotsingu . The number of people surpasses 7 billion tulemus" id="182" name="Google Shape;182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0349" y="1690688"/>
            <a:ext cx="8362163" cy="511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/>
          <p:nvPr>
            <p:ph type="title"/>
          </p:nvPr>
        </p:nvSpPr>
        <p:spPr>
          <a:xfrm>
            <a:off x="838200" y="18256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How do you feel?</a:t>
            </a:r>
            <a:endParaRPr/>
          </a:p>
        </p:txBody>
      </p:sp>
      <p:sp>
        <p:nvSpPr>
          <p:cNvPr id="188" name="Google Shape;188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/>
          <p:nvPr>
            <p:ph type="title"/>
          </p:nvPr>
        </p:nvSpPr>
        <p:spPr>
          <a:xfrm>
            <a:off x="838200" y="18256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What was happening during the game? </a:t>
            </a:r>
            <a:endParaRPr/>
          </a:p>
        </p:txBody>
      </p:sp>
      <p:sp>
        <p:nvSpPr>
          <p:cNvPr id="194" name="Google Shape;194;p19"/>
          <p:cNvSpPr txBox="1"/>
          <p:nvPr>
            <p:ph idx="1" type="body"/>
          </p:nvPr>
        </p:nvSpPr>
        <p:spPr>
          <a:xfrm>
            <a:off x="1850255" y="404504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Raleway"/>
              <a:buNone/>
            </a:pPr>
            <a:r>
              <a:rPr b="1" lang="en-US" sz="5500">
                <a:latin typeface="Raleway"/>
                <a:ea typeface="Raleway"/>
                <a:cs typeface="Raleway"/>
                <a:sym typeface="Raleway"/>
              </a:rPr>
              <a:t>The Chair Game</a:t>
            </a:r>
            <a:endParaRPr b="1" sz="55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Remain seated on your side of the room during the entire time of the activity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You can only use the chairs available (you cannot use any extra chairs or sit on a table or on the floor)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 txBox="1"/>
          <p:nvPr>
            <p:ph type="title"/>
          </p:nvPr>
        </p:nvSpPr>
        <p:spPr>
          <a:xfrm>
            <a:off x="838200" y="18256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Who do you think each group represents?</a:t>
            </a:r>
            <a:endParaRPr/>
          </a:p>
        </p:txBody>
      </p:sp>
      <p:sp>
        <p:nvSpPr>
          <p:cNvPr id="200" name="Google Shape;200;p20"/>
          <p:cNvSpPr txBox="1"/>
          <p:nvPr>
            <p:ph idx="1" type="body"/>
          </p:nvPr>
        </p:nvSpPr>
        <p:spPr>
          <a:xfrm>
            <a:off x="1850255" y="404504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/>
          <p:nvPr>
            <p:ph type="title"/>
          </p:nvPr>
        </p:nvSpPr>
        <p:spPr>
          <a:xfrm>
            <a:off x="838200" y="18256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What do you think the photos represent?</a:t>
            </a:r>
            <a:endParaRPr/>
          </a:p>
        </p:txBody>
      </p:sp>
      <p:sp>
        <p:nvSpPr>
          <p:cNvPr id="206" name="Google Shape;206;p21"/>
          <p:cNvSpPr txBox="1"/>
          <p:nvPr>
            <p:ph idx="1" type="body"/>
          </p:nvPr>
        </p:nvSpPr>
        <p:spPr>
          <a:xfrm>
            <a:off x="1850255" y="404504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/>
          <p:nvPr>
            <p:ph type="title"/>
          </p:nvPr>
        </p:nvSpPr>
        <p:spPr>
          <a:xfrm>
            <a:off x="838200" y="18256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What do the chairs represent?</a:t>
            </a:r>
            <a:endParaRPr/>
          </a:p>
        </p:txBody>
      </p:sp>
      <p:sp>
        <p:nvSpPr>
          <p:cNvPr id="212" name="Google Shape;212;p22"/>
          <p:cNvSpPr txBox="1"/>
          <p:nvPr>
            <p:ph idx="1" type="body"/>
          </p:nvPr>
        </p:nvSpPr>
        <p:spPr>
          <a:xfrm>
            <a:off x="1850255" y="404504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"/>
          <p:cNvSpPr txBox="1"/>
          <p:nvPr>
            <p:ph type="ctrTitle"/>
          </p:nvPr>
        </p:nvSpPr>
        <p:spPr>
          <a:xfrm>
            <a:off x="435006" y="585926"/>
            <a:ext cx="11354540" cy="527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Raleway"/>
              <a:buNone/>
            </a:pPr>
            <a:r>
              <a:rPr i="1" lang="en-US" sz="5500">
                <a:latin typeface="Raleway"/>
                <a:ea typeface="Raleway"/>
                <a:cs typeface="Raleway"/>
                <a:sym typeface="Raleway"/>
              </a:rPr>
              <a:t>“</a:t>
            </a:r>
            <a:r>
              <a:rPr b="1" i="1" lang="en-US" sz="5500">
                <a:latin typeface="Raleway"/>
                <a:ea typeface="Raleway"/>
                <a:cs typeface="Raleway"/>
                <a:sym typeface="Raleway"/>
              </a:rPr>
              <a:t>When the last tree is cut down, </a:t>
            </a:r>
            <a:br>
              <a:rPr b="1" i="1" lang="en-US" sz="5500">
                <a:latin typeface="Raleway"/>
                <a:ea typeface="Raleway"/>
                <a:cs typeface="Raleway"/>
                <a:sym typeface="Raleway"/>
              </a:rPr>
            </a:br>
            <a:r>
              <a:rPr b="1" i="1" lang="en-US" sz="5500">
                <a:latin typeface="Raleway"/>
                <a:ea typeface="Raleway"/>
                <a:cs typeface="Raleway"/>
                <a:sym typeface="Raleway"/>
              </a:rPr>
              <a:t>the last fish eaten, </a:t>
            </a:r>
            <a:br>
              <a:rPr b="1" i="1" lang="en-US" sz="5500">
                <a:latin typeface="Raleway"/>
                <a:ea typeface="Raleway"/>
                <a:cs typeface="Raleway"/>
                <a:sym typeface="Raleway"/>
              </a:rPr>
            </a:br>
            <a:r>
              <a:rPr b="1" i="1" lang="en-US" sz="5500">
                <a:latin typeface="Raleway"/>
                <a:ea typeface="Raleway"/>
                <a:cs typeface="Raleway"/>
                <a:sym typeface="Raleway"/>
              </a:rPr>
              <a:t>and the last stream poisoned, </a:t>
            </a:r>
            <a:br>
              <a:rPr b="1" i="1" lang="en-US" sz="5500">
                <a:latin typeface="Raleway"/>
                <a:ea typeface="Raleway"/>
                <a:cs typeface="Raleway"/>
                <a:sym typeface="Raleway"/>
              </a:rPr>
            </a:br>
            <a:r>
              <a:rPr b="1" i="1" lang="en-US" sz="5500">
                <a:latin typeface="Raleway"/>
                <a:ea typeface="Raleway"/>
                <a:cs typeface="Raleway"/>
                <a:sym typeface="Raleway"/>
              </a:rPr>
              <a:t>you will realize that you </a:t>
            </a:r>
            <a:br>
              <a:rPr b="1" i="1" lang="en-US" sz="5500">
                <a:latin typeface="Raleway"/>
                <a:ea typeface="Raleway"/>
                <a:cs typeface="Raleway"/>
                <a:sym typeface="Raleway"/>
              </a:rPr>
            </a:br>
            <a:r>
              <a:rPr b="1" i="1" lang="en-US" sz="5500">
                <a:latin typeface="Raleway"/>
                <a:ea typeface="Raleway"/>
                <a:cs typeface="Raleway"/>
                <a:sym typeface="Raleway"/>
              </a:rPr>
              <a:t>cannot eat money.” </a:t>
            </a:r>
            <a:br>
              <a:rPr i="1" lang="en-US" sz="5500">
                <a:latin typeface="Raleway"/>
                <a:ea typeface="Raleway"/>
                <a:cs typeface="Raleway"/>
                <a:sym typeface="Raleway"/>
              </a:rPr>
            </a:br>
            <a:r>
              <a:rPr lang="en-US" sz="4500">
                <a:latin typeface="Raleway"/>
                <a:ea typeface="Raleway"/>
                <a:cs typeface="Raleway"/>
                <a:sym typeface="Raleway"/>
              </a:rPr>
              <a:t>(Cree Indian prophecy)</a:t>
            </a:r>
            <a:endParaRPr/>
          </a:p>
        </p:txBody>
      </p:sp>
      <p:sp>
        <p:nvSpPr>
          <p:cNvPr id="218" name="Google Shape;218;p23"/>
          <p:cNvSpPr txBox="1"/>
          <p:nvPr>
            <p:ph idx="1" type="subTitle"/>
          </p:nvPr>
        </p:nvSpPr>
        <p:spPr>
          <a:xfrm>
            <a:off x="1524000" y="551073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Christopher Columbus discovers America</a:t>
            </a:r>
            <a:endParaRPr/>
          </a:p>
        </p:txBody>
      </p:sp>
      <p:pic>
        <p:nvPicPr>
          <p:cNvPr descr="Pildiotsingu Christopher Columbus discovers America. tulemus" id="97" name="Google Shape;97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9350" y="1792489"/>
            <a:ext cx="7743825" cy="4471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Ferdinand Magellan sails around the globe</a:t>
            </a:r>
            <a:endParaRPr/>
          </a:p>
        </p:txBody>
      </p:sp>
      <p:pic>
        <p:nvPicPr>
          <p:cNvPr descr="Pildiotsingu Ferdinand Magellan sails around the globe. tulemus" id="103" name="Google Shape;103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6196" y="1690688"/>
            <a:ext cx="8998904" cy="4263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ldiotsingu Francisco Pizzaro defeats the Inks. tulemus" id="108" name="Google Shape;108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4422" y="1196975"/>
            <a:ext cx="7823155" cy="587174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Francisco Pizzaro defeats the Incas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East India Company – the first imperial trading company – is established (1600)</a:t>
            </a:r>
            <a:endParaRPr/>
          </a:p>
        </p:txBody>
      </p:sp>
      <p:sp>
        <p:nvSpPr>
          <p:cNvPr id="115" name="Google Shape;115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Pildiotsingu East India Companyis established (1600). tulemus" id="116" name="Google Shape;11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9450" y="1690688"/>
            <a:ext cx="6953250" cy="48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Transatlantic slave trade begins</a:t>
            </a:r>
            <a:endParaRPr/>
          </a:p>
        </p:txBody>
      </p:sp>
      <p:pic>
        <p:nvPicPr>
          <p:cNvPr descr="Pildiotsingu Transatlantic slave trade begins tulemus" id="122" name="Google Shape;122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4662" y="1825625"/>
            <a:ext cx="8702676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Sugar cane is brought to Cuba</a:t>
            </a:r>
            <a:endParaRPr/>
          </a:p>
        </p:txBody>
      </p:sp>
      <p:pic>
        <p:nvPicPr>
          <p:cNvPr descr="Pildiotsingu Sugar cane is brought to Cuba tulemus" id="128" name="Google Shape;128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8825" y="1700788"/>
            <a:ext cx="8018950" cy="5061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Coffee is started being cultivated in Brazil</a:t>
            </a:r>
            <a:endParaRPr/>
          </a:p>
        </p:txBody>
      </p:sp>
      <p:pic>
        <p:nvPicPr>
          <p:cNvPr descr="Seotud kujutis" id="134" name="Google Shape;134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6914" y="1562894"/>
            <a:ext cx="8018172" cy="5147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2018-12-06T02:11:29Z</dcterms:created>
  <dc:creator>Viktoria Rudenko</dc:creator>
</cp:coreProperties>
</file>