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B1C24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C6143F34-6EE6-46DE-859C-0B59A7ABDD3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39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61AC406-8118-4BC2-84A4-645C46845AA7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25FCCEE-A4CF-4E6F-B074-8ABE4A707820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DD54448-06EC-4202-9183-CF8E14D86BCF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480998D-6493-458D-A271-8979E181B4FF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2E90E34-5A89-471A-AEB8-BCE28CBF24ED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17F4938-2623-451B-967B-CD5BC568D50A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0514-304D-4D30-8626-978384CAD59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56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4DE88-C055-4D6C-B482-0E11CDBA155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032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9032-09B8-481B-ACE3-FF33677BD60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0060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16AC-ED5C-4626-AEF3-F7A016E91DE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043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C8A7B-6AC9-4008-9E33-26BFE09A7EE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779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FD34-797E-4DB1-83A3-D0DA1CE8128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329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9D38B-C16E-460A-B222-2FF574A9C8F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37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A4CD-AACA-4062-9EDB-DA329DF755C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93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D2FAB-8F1F-4166-9AD5-E1030C6B077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400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C6781-F384-4302-B1DF-C5800880BB1E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964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752AC-8490-4AE8-9F19-8A004BA51F3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809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89DC-7D3C-4B4E-B52D-46319FAD733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2128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fld id="{02FCAFFA-86A9-42F7-9992-DEB712C2EC4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B1C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8813" y="404664"/>
            <a:ext cx="857567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peatükk</a:t>
            </a:r>
            <a:endParaRPr lang="en-GB" sz="2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t-EE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PAGULASED</a:t>
            </a: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t-EE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VARJUPAIGA-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t-EE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TAOTLUSED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755576" y="1556792"/>
            <a:ext cx="7632848" cy="4525962"/>
          </a:xfrm>
        </p:spPr>
        <p:txBody>
          <a:bodyPr lIns="0" tIns="31752" rIns="0" bIns="0"/>
          <a:lstStyle/>
          <a:p>
            <a:pPr marL="107950" eaLnBrk="1" hangingPunct="1">
              <a:lnSpc>
                <a:spcPct val="93000"/>
              </a:lnSpc>
              <a:spcAft>
                <a:spcPts val="1425"/>
              </a:spcAft>
              <a:buClr>
                <a:srgbClr val="EB1C24"/>
              </a:buClr>
              <a:buSzPct val="6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Kirjutage</a:t>
            </a:r>
            <a:r>
              <a:rPr lang="en-US" sz="36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</a:t>
            </a:r>
            <a:r>
              <a:rPr lang="en-US" sz="36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sõnadega</a:t>
            </a:r>
            <a:r>
              <a:rPr lang="en-US" sz="36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lahti</a:t>
            </a:r>
            <a:r>
              <a:rPr lang="en-US" sz="36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järgmised</a:t>
            </a:r>
            <a:r>
              <a:rPr lang="en-US" sz="36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mõisted</a:t>
            </a:r>
            <a:r>
              <a:rPr lang="en-US" sz="36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63600" indent="-323850" eaLnBrk="1" hangingPunct="1">
              <a:lnSpc>
                <a:spcPct val="93000"/>
              </a:lnSpc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tagakiusamine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lvl="1" indent="-323850" eaLnBrk="1" hangingPunct="1">
              <a:lnSpc>
                <a:spcPct val="93000"/>
              </a:lnSpc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pagulane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lvl="1" indent="-323850" eaLnBrk="1" hangingPunct="1">
              <a:lnSpc>
                <a:spcPct val="93000"/>
              </a:lnSpc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varjupaigataotleja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395536" y="548680"/>
            <a:ext cx="8363272" cy="5524500"/>
          </a:xfrm>
        </p:spPr>
        <p:txBody>
          <a:bodyPr lIns="0" tIns="21168" rIns="0" bIns="0"/>
          <a:lstStyle/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Tagakiusamine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inimese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pikaajaline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halvasti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kohtlemine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kiusamine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isikuomaduste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või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ideede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tõttu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Pagulane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inimene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pidanud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lahkuma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riigist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kellele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antud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õigus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elada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uues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riigis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tagasipöördumisel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võib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heaolu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olla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ohus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Varjupaigataotleja</a:t>
            </a:r>
            <a:r>
              <a:rPr lang="en-US" sz="24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asüülitaotleja</a:t>
            </a:r>
            <a:r>
              <a:rPr lang="en-US" sz="24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srgbClr val="66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inimene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tulnud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uude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riiki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palub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valitsuselt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luba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jääda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sinna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pagulasena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elama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ootavad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kohtuotsust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selle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kohta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võivad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riiki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jääda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või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peavad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tagasi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pöörduma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1022920" y="764704"/>
            <a:ext cx="8229600" cy="4525963"/>
          </a:xfrm>
        </p:spPr>
        <p:txBody>
          <a:bodyPr lIns="0" tIns="24695" rIns="0" bIns="0"/>
          <a:lstStyle/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charset="0"/>
            </a:endParaRPr>
          </a:p>
          <a:p>
            <a:pPr marL="107950" eaLnBrk="1" hangingPunct="1">
              <a:lnSpc>
                <a:spcPct val="93000"/>
              </a:lnSpc>
              <a:spcAft>
                <a:spcPts val="1425"/>
              </a:spcAft>
              <a:buSzPct val="6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fi-FI" sz="3200" dirty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Kui palju on Euroopa Liidus </a:t>
            </a:r>
            <a:r>
              <a:rPr lang="fi-FI" sz="3200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põgenikke</a:t>
            </a:r>
            <a:r>
              <a:rPr lang="en-US" sz="3200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7950" eaLnBrk="1" hangingPunct="1">
              <a:lnSpc>
                <a:spcPct val="93000"/>
              </a:lnSpc>
              <a:spcAft>
                <a:spcPts val="1425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eaLnBrk="1" hangingPunct="1">
              <a:lnSpc>
                <a:spcPct val="93000"/>
              </a:lnSpc>
              <a:spcAft>
                <a:spcPts val="1425"/>
              </a:spcAft>
              <a:buSzPct val="6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fi-FI" sz="3200" dirty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Kui palju elab Eestis </a:t>
            </a:r>
            <a:r>
              <a:rPr lang="fi-FI" sz="3200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pagulasi</a:t>
            </a:r>
            <a:r>
              <a:rPr lang="en-US" sz="3200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7950" eaLnBrk="1" hangingPunct="1">
              <a:lnSpc>
                <a:spcPct val="93000"/>
              </a:lnSpc>
              <a:spcAft>
                <a:spcPts val="1425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eaLnBrk="1" hangingPunct="1">
              <a:lnSpc>
                <a:spcPct val="93000"/>
              </a:lnSpc>
              <a:spcAft>
                <a:spcPts val="1425"/>
              </a:spcAft>
              <a:buSzPct val="6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t-EE" sz="3200" dirty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Millises riigis elab enim </a:t>
            </a:r>
            <a:r>
              <a:rPr lang="et-EE" sz="3200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pagulasi</a:t>
            </a:r>
            <a:r>
              <a:rPr lang="en-US" sz="3200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827584" y="619100"/>
            <a:ext cx="7848872" cy="6249988"/>
          </a:xfrm>
        </p:spPr>
        <p:txBody>
          <a:bodyPr lIns="0" tIns="24695" rIns="0" bIns="0"/>
          <a:lstStyle/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Euroopa Liidus on 1,014 miljonit põgenikku, enamik Süüriast, Afganistaanist, Nigeeriast ja Iraagist. </a:t>
            </a:r>
            <a:endParaRPr lang="et-E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t-E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Seisuga 1997–2015 on Eestis saanud kaitset 172 inimest. Kvoodipagulasi on Eestis </a:t>
            </a: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77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seisuga 2016.</a:t>
            </a: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t-E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Maailmas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elab 2015. aasta seisuga kõige enam pagulasi Türgis (2,5 milj) ja Pakistanis(1,6 milj</a:t>
            </a: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t-E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t-E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Allikad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Ränne-faktid ja suundumused maailmas ning Eestis.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Peipsi</a:t>
            </a:r>
            <a:r>
              <a:rPr lang="et-E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Koostöökeskus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(2016)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6"/>
          <a:stretch>
            <a:fillRect/>
          </a:stretch>
        </p:blipFill>
        <p:spPr bwMode="auto">
          <a:xfrm>
            <a:off x="0" y="1368425"/>
            <a:ext cx="9144000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19946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008063" y="360363"/>
            <a:ext cx="5184775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 marL="215900" indent="-2159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SzPct val="45000"/>
              <a:buFont typeface="Wingdings" pitchFamily="2" charset="2"/>
              <a:buNone/>
            </a:pPr>
            <a:r>
              <a:rPr lang="et-EE" sz="4400" dirty="0">
                <a:solidFill>
                  <a:srgbClr val="EB1C24"/>
                </a:solidFill>
                <a:cs typeface="Arial" panose="020B0604020202020204" pitchFamily="34" charset="0"/>
              </a:rPr>
              <a:t>Ähvarduskiri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187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Triinu</dc:creator>
  <cp:lastModifiedBy>Triinu</cp:lastModifiedBy>
  <cp:revision>16</cp:revision>
  <cp:lastPrinted>1601-01-01T00:00:00Z</cp:lastPrinted>
  <dcterms:created xsi:type="dcterms:W3CDTF">1601-01-01T00:00:00Z</dcterms:created>
  <dcterms:modified xsi:type="dcterms:W3CDTF">2017-10-14T19:32:19Z</dcterms:modified>
</cp:coreProperties>
</file>