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1C24"/>
    <a:srgbClr val="66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t-E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t-E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t-E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A1E33DD-6A4E-4A32-8BAE-CC9EA0C1C029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8155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A75BD0-3C57-4EA9-87DF-DEE92F02CD29}" type="slidenum">
              <a:rPr lang="et-EE"/>
              <a:pPr/>
              <a:t>1</a:t>
            </a:fld>
            <a:endParaRPr lang="et-EE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C9487B-344C-4F72-9F4C-6BC9ECB03FFA}" type="slidenum">
              <a:rPr lang="et-EE"/>
              <a:pPr/>
              <a:t>2</a:t>
            </a:fld>
            <a:endParaRPr lang="et-EE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94355E-FB2F-444D-B0DE-2B11F760C809}" type="slidenum">
              <a:rPr lang="et-EE"/>
              <a:pPr/>
              <a:t>3</a:t>
            </a:fld>
            <a:endParaRPr lang="et-E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ECAEE0-77FF-4F7D-B26D-01E679E08BEB}" type="slidenum">
              <a:rPr lang="et-EE"/>
              <a:pPr/>
              <a:t>4</a:t>
            </a:fld>
            <a:endParaRPr lang="et-EE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E1FF0D-E7DE-41E3-9D14-AD7796B1B337}" type="slidenum">
              <a:rPr lang="et-EE"/>
              <a:pPr/>
              <a:t>5</a:t>
            </a:fld>
            <a:endParaRPr lang="et-EE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999107-336C-4573-8C52-F29260C3446B}" type="slidenum">
              <a:rPr lang="et-EE"/>
              <a:pPr/>
              <a:t>6</a:t>
            </a:fld>
            <a:endParaRPr lang="et-EE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3F5332-7491-4F4A-A48C-0CFDC080BF5E}" type="slidenum">
              <a:rPr lang="et-EE"/>
              <a:pPr/>
              <a:t>7</a:t>
            </a:fld>
            <a:endParaRPr lang="et-EE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7830D8-C638-4536-B65A-ACFC2E6B6568}" type="slidenum">
              <a:rPr lang="et-EE"/>
              <a:pPr/>
              <a:t>8</a:t>
            </a:fld>
            <a:endParaRPr lang="et-EE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7AD370-FD92-450C-8EEE-D76357580DAC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251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671443-F532-47D4-A752-70E7663F92B3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657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019113-58B2-4154-8B73-B2B6B491838C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386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8120904-F781-4F38-806C-8D2492B6C4C0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646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60EBD1-12CA-4E2C-ACFF-FDC36272C886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1274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87E338-9B2A-4D64-B197-2DDFC70D810F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5143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53B2AE-5469-46DD-B036-A614736ADD41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666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7A4D67-32E9-4B1F-BFF5-4735DA1323E5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428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7FE331-BC8A-4BFE-A1F8-48EA6E7B9C7A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585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303B56-4D04-49BE-A01F-1ACD57728C9E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18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47E4B6-BF93-471F-90DB-4BDE85F36592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5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5F1730-B201-49FA-B4C4-9B5A75922372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38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9A2B7667-759E-4510-AB87-74704D217F32}" type="slidenum">
              <a:rPr lang="et-EE"/>
              <a:pPr/>
              <a:t>‹#›</a:t>
            </a:fld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61104" cy="6858000"/>
          </a:xfrm>
          <a:prstGeom prst="rect">
            <a:avLst/>
          </a:prstGeom>
          <a:solidFill>
            <a:srgbClr val="EB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536" y="476672"/>
            <a:ext cx="8575675" cy="19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peatükk</a:t>
            </a:r>
            <a:endParaRPr lang="en-GB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t-EE" sz="9600" b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t-EE" sz="88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SÕNAVABADUS</a:t>
            </a:r>
            <a:endParaRPr lang="et-EE" sz="8800" b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683568" y="1124744"/>
            <a:ext cx="7211504" cy="452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defTabSz="449263" rtl="0" eaLnBrk="0" fontAlgn="base" hangingPunct="1">
              <a:lnSpc>
                <a:spcPct val="102000"/>
              </a:lnSpc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defTabSz="449263" rtl="0" eaLnBrk="0" fontAlgn="base" hangingPunct="1">
              <a:lnSpc>
                <a:spcPct val="102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defTabSz="449263" rtl="0" eaLnBrk="0" fontAlgn="base" hangingPunct="1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defTabSz="449263" rtl="0" eaLnBrk="0" fontAlgn="base" hangingPunct="1">
              <a:lnSpc>
                <a:spcPct val="102000"/>
              </a:lnSpc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defTabSz="449263" rtl="0" eaLnBrk="0" fontAlgn="base" hangingPunct="1">
              <a:lnSpc>
                <a:spcPct val="102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defTabSz="449263" rtl="0" fontAlgn="base" hangingPunct="1">
              <a:lnSpc>
                <a:spcPct val="102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defTabSz="449263" rtl="0" fontAlgn="base" hangingPunct="1">
              <a:lnSpc>
                <a:spcPct val="102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defTabSz="449263" rtl="0" fontAlgn="base" hangingPunct="1">
              <a:lnSpc>
                <a:spcPct val="102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defTabSz="449263" rtl="0" fontAlgn="base" hangingPunct="1">
              <a:lnSpc>
                <a:spcPct val="102000"/>
              </a:lnSpc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>
              <a:lnSpc>
                <a:spcPct val="50000"/>
              </a:lnSpc>
              <a:buFont typeface="StarSymbol"/>
              <a:buNone/>
            </a:pPr>
            <a:r>
              <a:rPr lang="et-EE" sz="48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ARTIKKEL 19</a:t>
            </a:r>
          </a:p>
          <a:p>
            <a:pPr>
              <a:lnSpc>
                <a:spcPct val="50000"/>
              </a:lnSpc>
              <a:buFont typeface="StarSymbol"/>
              <a:buNone/>
            </a:pPr>
            <a:r>
              <a:rPr lang="et-EE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Inimõiguste ülddeklaratsioon</a:t>
            </a:r>
          </a:p>
          <a:p>
            <a:pPr marL="108000" indent="0">
              <a:buNone/>
            </a:pP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0">
              <a:buNone/>
            </a:pP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Igaühel on arvamuse- ja sõnavabadus; see õigus kätkeb vabadust sekkumiseta oma veendumustest kinni pidada ja vabadust informatsiooni ja ideid otsida, saada ja levitada igasuguste abinõudega ja riigipiiridest sõltumata</a:t>
            </a:r>
            <a:r>
              <a:rPr lang="et-EE" sz="2400" dirty="0" smtClean="0">
                <a:latin typeface="Arial" pitchFamily="34"/>
              </a:rPr>
              <a:t>.</a:t>
            </a:r>
            <a:endParaRPr lang="et-EE" sz="2400" dirty="0">
              <a:latin typeface="Arial" pitchFamily="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611560" y="1628800"/>
            <a:ext cx="8075240" cy="4525962"/>
          </a:xfrm>
          <a:ln/>
        </p:spPr>
        <p:txBody>
          <a:bodyPr lIns="0" tIns="0" rIns="0" bIns="0"/>
          <a:lstStyle/>
          <a:p>
            <a:pPr indent="107950">
              <a:lnSpc>
                <a:spcPct val="118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t-EE" sz="44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Tunni eesmärgid</a:t>
            </a:r>
            <a:endParaRPr lang="en-US" sz="4400" dirty="0" smtClean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lnSpc>
                <a:spcPct val="93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t-EE" sz="2400" dirty="0" smtClean="0">
                <a:latin typeface="Arial" pitchFamily="34"/>
              </a:rPr>
              <a:t>õppida </a:t>
            </a:r>
            <a:r>
              <a:rPr lang="et-EE" sz="2400" dirty="0">
                <a:latin typeface="Arial" pitchFamily="34"/>
              </a:rPr>
              <a:t>sõnavabaduse kui inimõiguse </a:t>
            </a:r>
            <a:r>
              <a:rPr lang="et-EE" sz="2400" dirty="0" smtClean="0">
                <a:latin typeface="Arial" pitchFamily="34"/>
              </a:rPr>
              <a:t>kohta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lnSpc>
                <a:spcPct val="93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t-EE" sz="2400" dirty="0" smtClean="0">
                <a:latin typeface="Arial" pitchFamily="34"/>
              </a:rPr>
              <a:t>analüüsida </a:t>
            </a:r>
            <a:r>
              <a:rPr lang="et-EE" sz="2400" dirty="0">
                <a:latin typeface="Arial" pitchFamily="34"/>
              </a:rPr>
              <a:t>Amnesty International rolli sõnavabaduse </a:t>
            </a:r>
            <a:r>
              <a:rPr lang="et-EE" sz="2400" dirty="0" smtClean="0">
                <a:latin typeface="Arial" pitchFamily="34"/>
              </a:rPr>
              <a:t>tagamisel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1800" indent="-323850">
              <a:lnSpc>
                <a:spcPct val="93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t-EE" sz="2400" dirty="0">
                <a:latin typeface="Arial" pitchFamily="34"/>
              </a:rPr>
              <a:t>t</a:t>
            </a:r>
            <a:r>
              <a:rPr lang="et-EE" sz="2400" dirty="0" smtClean="0">
                <a:latin typeface="Arial" pitchFamily="34"/>
              </a:rPr>
              <a:t>utvuda </a:t>
            </a:r>
            <a:r>
              <a:rPr lang="et-EE" sz="2400" dirty="0">
                <a:latin typeface="Arial" pitchFamily="34"/>
              </a:rPr>
              <a:t>loominguliste </a:t>
            </a:r>
            <a:r>
              <a:rPr lang="et-EE" sz="2400" dirty="0" smtClean="0">
                <a:latin typeface="Arial" pitchFamily="34"/>
              </a:rPr>
              <a:t>kampaaniatega</a:t>
            </a:r>
            <a:endParaRPr lang="et-EE" sz="2400" dirty="0">
              <a:latin typeface="Arial" pitchFamily="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560" y="548680"/>
            <a:ext cx="3456384" cy="1440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t-EE" sz="4800" b="1" dirty="0" smtClean="0">
                <a:solidFill>
                  <a:srgbClr val="EB1C24"/>
                </a:solidFill>
                <a:latin typeface="HelveticaNeueLT Std" pitchFamily="34" charset="0"/>
              </a:rPr>
              <a:t>Peter</a:t>
            </a:r>
            <a:r>
              <a:rPr lang="ru-RU" sz="4800" b="1" dirty="0" smtClean="0">
                <a:solidFill>
                  <a:srgbClr val="EB1C24"/>
                </a:solidFill>
                <a:latin typeface="HelveticaNeueLT Std" pitchFamily="34" charset="0"/>
              </a:rPr>
              <a:t> </a:t>
            </a:r>
            <a:endParaRPr lang="et-EE" sz="4800" b="1" dirty="0" smtClean="0">
              <a:solidFill>
                <a:srgbClr val="EB1C24"/>
              </a:solidFill>
              <a:latin typeface="HelveticaNeueLT Std" pitchFamily="34" charset="0"/>
            </a:endParaRPr>
          </a:p>
          <a:p>
            <a:r>
              <a:rPr lang="et-EE" sz="4800" b="1" dirty="0" smtClean="0">
                <a:solidFill>
                  <a:srgbClr val="EB1C24"/>
                </a:solidFill>
                <a:latin typeface="HelveticaNeueLT Std" pitchFamily="34" charset="0"/>
              </a:rPr>
              <a:t>Benenson</a:t>
            </a:r>
            <a:endParaRPr lang="et-EE" sz="4800" b="1" dirty="0">
              <a:solidFill>
                <a:srgbClr val="EB1C24"/>
              </a:solidFill>
              <a:latin typeface="HelveticaNeueLT St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6"/>
          <a:stretch>
            <a:fillRect/>
          </a:stretch>
        </p:blipFill>
        <p:spPr bwMode="auto">
          <a:xfrm>
            <a:off x="4392613" y="0"/>
            <a:ext cx="47513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0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7" r="54329"/>
          <a:stretch>
            <a:fillRect/>
          </a:stretch>
        </p:blipFill>
        <p:spPr bwMode="auto">
          <a:xfrm>
            <a:off x="1588" y="1871663"/>
            <a:ext cx="4175125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7287" r="5432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25148" y="431503"/>
            <a:ext cx="312800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600"/>
            </a:pPr>
            <a:r>
              <a:rPr lang="et-EE" sz="2600" b="1" dirty="0">
                <a:latin typeface="Arial" pitchFamily="18"/>
                <a:ea typeface="Microsoft YaHei" pitchFamily="2"/>
                <a:cs typeface="Mangal" pitchFamily="2"/>
              </a:rPr>
              <a:t>Amnesty tähistas 2011. aastal oma 50. juubelit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3" t="17847" r="5743" b="53796"/>
          <a:stretch/>
        </p:blipFill>
        <p:spPr bwMode="auto">
          <a:xfrm>
            <a:off x="3828290" y="1079948"/>
            <a:ext cx="4856692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7788" t="178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671888" y="2735263"/>
            <a:ext cx="1809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5048" y="1655762"/>
            <a:ext cx="3457327" cy="436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lvl="0">
              <a:buSzPct val="45000"/>
              <a:buFont typeface="Wingdings" charset="2"/>
              <a:buChar char=""/>
            </a:pPr>
            <a:r>
              <a:rPr lang="et-EE" sz="2800" dirty="0" smtClean="0">
                <a:latin typeface="Arial" pitchFamily="18"/>
                <a:ea typeface="Microsoft YaHei" pitchFamily="2"/>
                <a:cs typeface="Mangal" pitchFamily="2"/>
              </a:rPr>
              <a:t>Mida </a:t>
            </a:r>
            <a:r>
              <a:rPr lang="et-EE" sz="2800" dirty="0">
                <a:latin typeface="Arial" pitchFamily="18"/>
                <a:ea typeface="Microsoft YaHei" pitchFamily="2"/>
                <a:cs typeface="Mangal" pitchFamily="2"/>
              </a:rPr>
              <a:t>Amnesty ette </a:t>
            </a:r>
            <a:r>
              <a:rPr lang="et-EE" sz="2800" dirty="0" smtClean="0">
                <a:latin typeface="Arial" pitchFamily="18"/>
                <a:ea typeface="Microsoft YaHei" pitchFamily="2"/>
                <a:cs typeface="Mangal" pitchFamily="2"/>
              </a:rPr>
              <a:t>võttis</a:t>
            </a:r>
            <a:r>
              <a:rPr lang="az-Cyrl-A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t-E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45000"/>
            </a:pPr>
            <a:endParaRPr lang="et-E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45000"/>
              <a:buFont typeface="Wingdings" charset="2"/>
              <a:buChar char=""/>
            </a:pPr>
            <a:r>
              <a:rPr lang="et-EE" sz="2800" dirty="0">
                <a:latin typeface="Arial" pitchFamily="18"/>
                <a:ea typeface="Microsoft YaHei" pitchFamily="2"/>
                <a:cs typeface="Mangal" pitchFamily="2"/>
              </a:rPr>
              <a:t>Kas see aitas sinu arvates olukorda </a:t>
            </a:r>
            <a:r>
              <a:rPr lang="et-EE" sz="2800" dirty="0" smtClean="0">
                <a:latin typeface="Arial" pitchFamily="18"/>
                <a:ea typeface="Microsoft YaHei" pitchFamily="2"/>
                <a:cs typeface="Mangal" pitchFamily="2"/>
              </a:rPr>
              <a:t>muuta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t-E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45000"/>
            </a:pPr>
            <a:endParaRPr lang="et-E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ct val="45000"/>
              <a:buFont typeface="Wingdings" charset="2"/>
              <a:buChar char=""/>
            </a:pPr>
            <a:r>
              <a:rPr lang="et-EE" sz="2800" dirty="0" smtClean="0">
                <a:latin typeface="Arial" pitchFamily="18"/>
                <a:ea typeface="Microsoft YaHei" pitchFamily="2"/>
                <a:cs typeface="Mangal" pitchFamily="2"/>
              </a:rPr>
              <a:t>Mida </a:t>
            </a:r>
            <a:r>
              <a:rPr lang="et-EE" sz="2800" dirty="0">
                <a:latin typeface="Arial" pitchFamily="18"/>
                <a:ea typeface="Microsoft YaHei" pitchFamily="2"/>
                <a:cs typeface="Mangal" pitchFamily="2"/>
              </a:rPr>
              <a:t>oleks veel saanud </a:t>
            </a:r>
            <a:r>
              <a:rPr lang="et-EE" sz="2800" dirty="0" smtClean="0">
                <a:latin typeface="Arial" pitchFamily="18"/>
                <a:ea typeface="Microsoft YaHei" pitchFamily="2"/>
                <a:cs typeface="Mangal" pitchFamily="2"/>
              </a:rPr>
              <a:t>teha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t-E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544" y="404664"/>
            <a:ext cx="7272808" cy="67528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t-EE" sz="48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Amnesty kampaaniad</a:t>
            </a:r>
            <a:endParaRPr lang="et-EE" sz="4800" b="1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9" t="53703" r="33030" b="15533"/>
          <a:stretch/>
        </p:blipFill>
        <p:spPr bwMode="auto">
          <a:xfrm>
            <a:off x="3794506" y="3911535"/>
            <a:ext cx="2174577" cy="210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7788" t="178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1" t="50000" r="4724" b="15904"/>
          <a:stretch/>
        </p:blipFill>
        <p:spPr bwMode="auto">
          <a:xfrm>
            <a:off x="6258455" y="3789040"/>
            <a:ext cx="2590800" cy="233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7788" t="178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99097" y="3130208"/>
            <a:ext cx="2232241" cy="85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et-EE" sz="1600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Lõpetada vägivaldsed väljatõstmised</a:t>
            </a:r>
            <a:endParaRPr lang="et-EE" sz="1600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108382" y="3130208"/>
            <a:ext cx="2708028" cy="70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et-EE" sz="1600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Zimbwabe naised </a:t>
            </a:r>
          </a:p>
          <a:p>
            <a:pPr algn="ctr"/>
            <a:r>
              <a:rPr lang="et-EE" sz="1600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ärkavad tegudele</a:t>
            </a:r>
            <a:endParaRPr lang="et-EE" sz="1600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960128" y="6109420"/>
            <a:ext cx="3004536" cy="65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et-EE" sz="1600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Relvade kontrollimise kampaania</a:t>
            </a:r>
            <a:endParaRPr lang="et-EE" sz="1600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75759" y="6100367"/>
            <a:ext cx="2131838" cy="66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et-EE" sz="1600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Ignatius Mahendera</a:t>
            </a:r>
            <a:endParaRPr lang="et-EE" sz="1600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31801" y="503238"/>
            <a:ext cx="6516464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18000"/>
              </a:lnSpc>
            </a:pPr>
            <a:r>
              <a:rPr lang="et-EE" sz="40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Kampaania planeerimine</a:t>
            </a:r>
            <a:endParaRPr lang="et-EE" sz="4000" b="1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671888" y="2735263"/>
            <a:ext cx="1809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1800" y="1525588"/>
            <a:ext cx="3780160" cy="435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/>
            </a:pPr>
            <a:r>
              <a:rPr lang="et-EE" sz="2400" b="1" dirty="0">
                <a:latin typeface="Arial" pitchFamily="18"/>
                <a:ea typeface="Microsoft YaHei" pitchFamily="2"/>
                <a:cs typeface="Mangal" pitchFamily="2"/>
              </a:rPr>
              <a:t>Kui sa töötaksid Amnesty </a:t>
            </a:r>
            <a:r>
              <a:rPr lang="et-EE" sz="2400" b="1" dirty="0" smtClean="0">
                <a:latin typeface="Arial" pitchFamily="18"/>
                <a:ea typeface="Microsoft YaHei" pitchFamily="2"/>
                <a:cs typeface="Mangal" pitchFamily="2"/>
              </a:rPr>
              <a:t>jaoks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t-E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000"/>
              <a:buFont typeface="Arial" panose="020B0604020202020204" pitchFamily="34" charset="0"/>
              <a:buChar char="•"/>
              <a:tabLst/>
              <a:defRPr sz="2400"/>
            </a:pPr>
            <a:r>
              <a:rPr lang="et-EE" sz="2400" dirty="0">
                <a:latin typeface="Arial" pitchFamily="18"/>
                <a:ea typeface="Microsoft YaHei" pitchFamily="2"/>
                <a:cs typeface="Mangal" pitchFamily="2"/>
              </a:rPr>
              <a:t>Millise kampaania sina Johani päästmiseks välja mõtleksid?</a:t>
            </a:r>
          </a:p>
          <a:p>
            <a:pPr marL="0" indent="0">
              <a:buSzPct val="45000"/>
            </a:pP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000"/>
              <a:buFont typeface="Arial" panose="020B0604020202020204" pitchFamily="34" charset="0"/>
              <a:buChar char="•"/>
              <a:tabLst/>
              <a:defRPr sz="2400"/>
            </a:pPr>
            <a:r>
              <a:rPr lang="et-EE" sz="2400" dirty="0">
                <a:latin typeface="Arial" pitchFamily="18"/>
                <a:ea typeface="Microsoft YaHei" pitchFamily="2"/>
                <a:cs typeface="Mangal" pitchFamily="2"/>
              </a:rPr>
              <a:t>Mida sa ette võtaksid?</a:t>
            </a:r>
          </a:p>
          <a:p>
            <a:pPr marL="0" indent="0">
              <a:buSzPct val="45000"/>
            </a:pP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000"/>
              <a:buFont typeface="Arial" panose="020B0604020202020204" pitchFamily="34" charset="0"/>
              <a:buChar char="•"/>
              <a:tabLst/>
              <a:defRPr sz="2400"/>
            </a:pPr>
            <a:r>
              <a:rPr lang="et-EE" sz="2400" dirty="0">
                <a:latin typeface="Arial" pitchFamily="18"/>
                <a:ea typeface="Microsoft YaHei" pitchFamily="2"/>
                <a:cs typeface="Mangal" pitchFamily="2"/>
              </a:rPr>
              <a:t>Kuidas sa teisi inimesi oma kampaaniasse kaasaksid?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9" t="27292" b="28008"/>
          <a:stretch/>
        </p:blipFill>
        <p:spPr bwMode="auto">
          <a:xfrm>
            <a:off x="4716016" y="1871664"/>
            <a:ext cx="4175125" cy="306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4329" t="27292" b="181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02117" y="4941168"/>
            <a:ext cx="3151647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18000"/>
              </a:lnSpc>
            </a:pPr>
            <a:r>
              <a:rPr lang="et-EE" sz="24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 Teterissa</a:t>
            </a:r>
            <a:endParaRPr lang="et-EE" sz="2400" b="1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138</Words>
  <Application>Microsoft Office PowerPoint</Application>
  <PresentationFormat>On-screen Show (4:3)</PresentationFormat>
  <Paragraphs>42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Triinu</dc:creator>
  <cp:lastModifiedBy>Triinu</cp:lastModifiedBy>
  <cp:revision>9</cp:revision>
  <cp:lastPrinted>1601-01-01T00:00:00Z</cp:lastPrinted>
  <dcterms:created xsi:type="dcterms:W3CDTF">1601-01-01T00:00:00Z</dcterms:created>
  <dcterms:modified xsi:type="dcterms:W3CDTF">2017-10-14T19:31:05Z</dcterms:modified>
</cp:coreProperties>
</file>