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C24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t-E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t-E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t-E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fld id="{3C37598D-BB78-4F39-82D7-D113B4CC8EDE}" type="slidenum">
              <a:rPr lang="et-EE"/>
              <a:pPr>
                <a:defRPr sz="1400"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547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t-EE" noProof="0" smtClean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t-EE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t-EE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t-EE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t-EE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BF8CA70E-69F8-4D0F-B4B9-500B1228282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t-EE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4B14-6B42-44C4-8246-C9D4AD118AFD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9F6E7-31FA-48B7-88A9-C9F94244FD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0179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C1FD-B443-41E4-99C0-E3D3773F31BF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3261-CEC5-442E-B287-EBE702EF289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0570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63B8-6FEF-4F6D-8845-26325CFB6F4B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6242-AFB1-40E2-B4A1-3958B3248D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8561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2225-8A2A-4EC0-B146-8CB7D65DF320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A1F4-CC1C-493D-8DF7-B2C64E7377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02419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AA38-64DB-4E8D-A752-136139D570F3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934C-91A9-4B2B-8939-1832A34DF0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7925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9368-8667-4A3E-8D91-D41FABD649FE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21C6-2B85-431C-B841-D3588BD336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53544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A319-F1A8-4167-891B-CA216E774F4D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1111-767C-43C8-9FC3-E659BC0190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61684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785-B927-409A-BC8F-69535294A8AD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A437-20D4-4F35-ADC1-4A20B09F049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72253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FDBC-AE5F-4432-8F34-FABC7019EA6C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A2C0-4039-4B18-86F3-C2BDD429B6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867054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4D83-1425-408E-8FD0-FB5484C09F7E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4A1A-D0A6-4283-9D43-504FCFB7424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55172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D138-5B8D-4645-96AE-152D42A26B55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5845-770C-4F85-A82B-13B9C33A6E2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59507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61CB-D450-4C4A-9A4A-ED04C9487868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E22C-A599-4790-854F-FEE6F81A035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07748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2F1F-79A2-4815-8EF1-05384A4EA30C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95AD-B98E-4664-A0CF-4F5C3C8964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80373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06D7-177B-496D-B672-2309162229F0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C4ED-619D-4552-A03D-82A617FC2CD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69211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4201-2E1B-4C54-BEF5-1B397301F316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3F10-3C7C-474F-88EB-4DF9435A8C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5946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0898-8DBB-4CF7-86D7-560A59692AFB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8D64-4E19-4631-8F3D-7669B1E5D7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1711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4C77-91B2-42D2-82E0-9B2F5391F9F7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95CB-ADE5-4044-8D71-9643774FD6E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2699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4D2A-593A-4F2D-9FF6-47CB9CDFFFB1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0587-BDF4-48DC-9F73-281DE77E633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86212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3080-AFD7-4857-9F6E-62A79FDA14B6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6120-289E-46F6-856C-8D7A4175191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33861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962D7-1B3A-4E83-8C9F-0A33D665EBB6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9B2E-E8B2-438C-B4C9-3A65FC3427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056326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3B18-B166-4A6A-A487-E77863FEFA0E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F9037-1345-4979-AF06-13DA7AD5BDE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76606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F722-C50F-413A-87D0-9AA0BB3D666E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7321-FF84-4FC1-A225-230C3DD67B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24530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t-EE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A7C6BE8-4D14-4305-9F9F-B8114B9E492E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t-EE" sz="2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t-EE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81D13C4F-4A35-4ABB-8697-1712D81C94E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0" name="Text Placeholder 5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9pPr>
    </p:titleStyle>
    <p:bodyStyle>
      <a:lvl1pPr marL="342900" indent="-342900" algn="l" rtl="0" eaLnBrk="0" fontAlgn="base">
        <a:spcBef>
          <a:spcPct val="0"/>
        </a:spcBef>
        <a:spcAft>
          <a:spcPts val="1413"/>
        </a:spcAft>
        <a:defRPr lang="en-US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t-EE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8107244-C7F6-4699-A0AB-1928BFA978BE}" type="datetime1">
              <a:rPr lang="et-EE"/>
              <a:pPr>
                <a:defRPr/>
              </a:pPr>
              <a:t>22.11.2017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t-EE" sz="2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t-EE" sz="1800" b="0" i="0" u="none" strike="noStrike" kern="1200" spc="0" smtClean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F074937B-109F-4A74-9E01-8A83B2CD22A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000000"/>
          </a:solidFill>
          <a:latin typeface="Calibri" pitchFamily="18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3200">
          <a:solidFill>
            <a:srgbClr val="000000"/>
          </a:solidFill>
          <a:latin typeface="Calibri" pitchFamily="18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000000"/>
          </a:solidFill>
          <a:latin typeface="Calibri" pitchFamily="18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3200">
          <a:solidFill>
            <a:srgbClr val="000000"/>
          </a:solidFill>
          <a:latin typeface="Calibri" pitchFamily="18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US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1105" cy="6858000"/>
          </a:xfrm>
          <a:prstGeom prst="rect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85756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0"/>
              </a:spcBef>
            </a:pPr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peatükk</a:t>
            </a:r>
            <a:endParaRPr lang="en-GB" sz="24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t-EE" sz="9600" b="1" baseline="30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t-EE" sz="8800" b="1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INIMÕIGUSED</a:t>
            </a:r>
          </a:p>
          <a:p>
            <a:pPr lvl="2">
              <a:spcBef>
                <a:spcPts val="0"/>
              </a:spcBef>
            </a:pPr>
            <a:r>
              <a:rPr lang="et-EE" sz="8800" b="1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EUROOPAS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313" y="1412776"/>
            <a:ext cx="7643813" cy="4525962"/>
          </a:xfrm>
        </p:spPr>
        <p:txBody>
          <a:bodyPr/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defRPr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eaLnBrk="1">
              <a:buSzPct val="45000"/>
              <a:buFont typeface="StarSymbol"/>
              <a:buNone/>
            </a:pPr>
            <a:r>
              <a:rPr lang="et-E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Kasuta nii palju veenmistehnikaid, kui saad.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Retoorilised küsimused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Kasuta “sina” pöördumist, et empaatiat tekitada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Kolme reegel (kasuta kolme sama tähega algavat sõna, nt võrdsus, vabadus, valik)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Kasuta fakte ja numbreid tõenduseks (kui sul neid on)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Kasuta ekspertide arvamusi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Kasuta emotsionaalseid omadussõnu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360732"/>
            <a:ext cx="5447751" cy="76401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Veena oma kuulajat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3250" y="1916113"/>
            <a:ext cx="8228013" cy="4525962"/>
          </a:xfrm>
        </p:spPr>
        <p:txBody>
          <a:bodyPr/>
          <a:lstStyle>
            <a:lvl1pPr marL="107950"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defRPr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indent="0" eaLnBrk="1">
              <a:buSzPct val="45000"/>
              <a:buFont typeface="StarSymbol"/>
              <a:buNone/>
            </a:pPr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Kas põhiõiguste harta on hea või halb asi?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250" y="703263"/>
            <a:ext cx="4747623" cy="76401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Mida </a:t>
            </a:r>
            <a:r>
              <a:rPr lang="et-EE" sz="4400" b="1" dirty="0" smtClean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sina </a:t>
            </a: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arvad?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 idx="4294967295"/>
          </p:nvPr>
        </p:nvSpPr>
        <p:spPr>
          <a:xfrm>
            <a:off x="899592" y="332656"/>
            <a:ext cx="7772400" cy="1468438"/>
          </a:xfrm>
        </p:spPr>
        <p:txBody>
          <a:bodyPr lIns="0" tIns="0" rIns="0" bIns="0" anchor="ctr"/>
          <a:lstStyle/>
          <a:p>
            <a:pPr algn="l" eaLnBrk="1">
              <a:buSzPct val="45000"/>
              <a:buFont typeface="StarSymbol"/>
              <a:buNone/>
            </a:pPr>
            <a:r>
              <a:rPr b="1" dirty="0" smtClean="0">
                <a:solidFill>
                  <a:srgbClr val="EB1C24"/>
                </a:solidFill>
                <a:latin typeface="HelveticaNeueLT Std" pitchFamily="34" charset="0"/>
                <a:ea typeface="Microsoft YaHei" pitchFamily="34" charset="-122"/>
                <a:cs typeface="Mangal" pitchFamily="18" charset="0"/>
              </a:rPr>
              <a:t>T</a:t>
            </a:r>
            <a:r>
              <a:rPr lang="et-EE" b="1" dirty="0" smtClean="0">
                <a:solidFill>
                  <a:srgbClr val="EB1C24"/>
                </a:solidFill>
                <a:latin typeface="HelveticaNeueLT Std" pitchFamily="34" charset="0"/>
                <a:ea typeface="Microsoft YaHei" pitchFamily="34" charset="-122"/>
                <a:cs typeface="Mangal" pitchFamily="18" charset="0"/>
              </a:rPr>
              <a:t>unni</a:t>
            </a:r>
            <a:r>
              <a:rPr b="1" dirty="0" smtClean="0">
                <a:solidFill>
                  <a:srgbClr val="EB1C24"/>
                </a:solidFill>
                <a:latin typeface="HelveticaNeueLT Std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lang="et-EE" b="1" dirty="0" smtClean="0">
                <a:solidFill>
                  <a:srgbClr val="EB1C24"/>
                </a:solidFill>
                <a:latin typeface="HelveticaNeueLT Std" pitchFamily="34" charset="0"/>
                <a:ea typeface="Microsoft YaHei" pitchFamily="34" charset="-122"/>
                <a:cs typeface="Mangal" pitchFamily="18" charset="0"/>
              </a:rPr>
              <a:t>eesmärgid</a:t>
            </a:r>
            <a:endParaRPr b="1" dirty="0" smtClean="0">
              <a:solidFill>
                <a:srgbClr val="EB1C24"/>
              </a:solidFill>
              <a:latin typeface="HelveticaNeueLT Std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099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784350"/>
            <a:ext cx="8229600" cy="4525963"/>
          </a:xfrm>
        </p:spPr>
        <p:txBody>
          <a:bodyPr/>
          <a:lstStyle>
            <a:lvl1pPr marL="457200" indent="-228600"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defRPr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eaLnBrk="1">
              <a:buSzPct val="80000"/>
              <a:buFont typeface="StarSymbol"/>
              <a:buChar char="●"/>
            </a:pP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Osata nimetada inimõigusi, mis on kirjas põhiõiguste hartas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Mõista, kui keeruline on kohtunikel teha inimõiguseid puudutavaid otsuseid</a:t>
            </a:r>
          </a:p>
          <a:p>
            <a:pPr eaLnBrk="1">
              <a:buSzPct val="80000"/>
              <a:buFont typeface="StarSymbol"/>
              <a:buChar char="●"/>
            </a:pP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Osata kasutada veenmistehnikaid ning sobivat sõnavara oma kirjatöödes ning esitlustes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39750" y="1484313"/>
            <a:ext cx="8229600" cy="4525962"/>
          </a:xfrm>
        </p:spPr>
        <p:txBody>
          <a:bodyPr/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defRPr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eaLnBrk="1">
              <a:buSzPct val="45000"/>
              <a:buFont typeface="StarSymbol"/>
              <a:buNone/>
            </a:pPr>
            <a:r>
              <a:rPr lang="et-EE" sz="3600" b="1" dirty="0" smtClean="0">
                <a:solidFill>
                  <a:srgbClr val="66CC00"/>
                </a:solidFill>
              </a:rPr>
              <a:t> </a:t>
            </a:r>
            <a:r>
              <a:rPr lang="et-EE" sz="36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“Inimõigusi vajab igaüks, et olla õnnelik, terve ja õiglaselt koheldud ning osaleda ühiskonnaelus. Need on õigused: sul on need lihtsalt sellepärast, et sa oled inimene.”</a:t>
            </a:r>
          </a:p>
          <a:p>
            <a:pPr eaLnBrk="1">
              <a:buSzPct val="45000"/>
              <a:buFont typeface="StarSymbol"/>
              <a:buNone/>
            </a:pPr>
            <a:r>
              <a:rPr lang="et-E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Amnesty International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5746" r="24397" b="18105"/>
          <a:stretch>
            <a:fillRect/>
          </a:stretch>
        </p:blipFill>
        <p:spPr bwMode="auto">
          <a:xfrm>
            <a:off x="323850" y="1412875"/>
            <a:ext cx="64801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188" y="404813"/>
            <a:ext cx="5104196" cy="76234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Milline inimõigus?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025" y="2781300"/>
            <a:ext cx="2232025" cy="25680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b="1" dirty="0">
                <a:latin typeface="Arial" panose="020B0604020202020204" pitchFamily="34" charset="0"/>
                <a:ea typeface="Microsoft YaHei" pitchFamily="2"/>
              </a:rPr>
              <a:t>Artikkel 4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Kedagi ei tohi piinata ega ebainimlikult või alandavalt kohelda ega karistada.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213" y="5461000"/>
            <a:ext cx="7559675" cy="1197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b="1" dirty="0">
                <a:latin typeface="Arial" panose="020B0604020202020204" pitchFamily="34" charset="0"/>
                <a:ea typeface="Microsoft YaHei" pitchFamily="2"/>
              </a:rPr>
              <a:t>Artikkel 7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Igaühel on õigus sellele, et austataks tema eraelu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ja perekonnaelu.</a:t>
            </a:r>
            <a:r>
              <a:rPr lang="et-EE" sz="2400" spc="-300" dirty="0">
                <a:latin typeface="Arial" panose="020B0604020202020204" pitchFamily="34" charset="0"/>
                <a:ea typeface="Microsoft YaHei" pitchFamily="2"/>
              </a:rPr>
              <a:t> </a:t>
            </a: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Kodu ja sõnumid on privaatsed. 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5746" r="6284" b="18105"/>
          <a:stretch>
            <a:fillRect/>
          </a:stretch>
        </p:blipFill>
        <p:spPr bwMode="auto">
          <a:xfrm>
            <a:off x="636588" y="908050"/>
            <a:ext cx="79200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588" y="188913"/>
            <a:ext cx="5104196" cy="76234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Milline inimõigus?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725" y="5818188"/>
            <a:ext cx="6307922" cy="79863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b="1" dirty="0">
                <a:latin typeface="Arial" panose="020B0604020202020204" pitchFamily="34" charset="0"/>
                <a:ea typeface="Microsoft YaHei" pitchFamily="2"/>
              </a:rPr>
              <a:t>Artikkel 47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Igaühel on õigus õiglasele kohtupidamisele.  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15746" r="7857" b="13904"/>
          <a:stretch>
            <a:fillRect/>
          </a:stretch>
        </p:blipFill>
        <p:spPr bwMode="auto">
          <a:xfrm>
            <a:off x="792163" y="1008063"/>
            <a:ext cx="76311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725" y="245718"/>
            <a:ext cx="5104196" cy="76234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Milline inimõigus?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923" y="5373215"/>
            <a:ext cx="8267565" cy="11979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b="1" dirty="0">
                <a:latin typeface="Arial" panose="020B0604020202020204" pitchFamily="34" charset="0"/>
                <a:ea typeface="Microsoft YaHei" pitchFamily="2"/>
              </a:rPr>
              <a:t>Artikkel 11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Igaühel on õigus väljendada oma arvamust. Sul on õigus </a:t>
            </a:r>
            <a:endParaRPr lang="et-EE" sz="2400" dirty="0" smtClean="0">
              <a:latin typeface="Arial" panose="020B0604020202020204" pitchFamily="34" charset="0"/>
              <a:ea typeface="Microsoft YaHei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 smtClean="0">
                <a:latin typeface="Arial" panose="020B0604020202020204" pitchFamily="34" charset="0"/>
                <a:ea typeface="Microsoft YaHei" pitchFamily="2"/>
              </a:rPr>
              <a:t>saada ja </a:t>
            </a: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levitada informatsiooni (seni kui sa austad teisi).  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5746" r="6284" b="23355"/>
          <a:stretch>
            <a:fillRect/>
          </a:stretch>
        </p:blipFill>
        <p:spPr bwMode="auto">
          <a:xfrm>
            <a:off x="684213" y="1093788"/>
            <a:ext cx="79200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588" y="260350"/>
            <a:ext cx="5104196" cy="76234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Milline inimõigus?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634" y="5445224"/>
            <a:ext cx="6393971" cy="115251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b="1" dirty="0">
                <a:latin typeface="Arial" panose="020B0604020202020204" pitchFamily="34" charset="0"/>
                <a:ea typeface="Microsoft YaHei" pitchFamily="2"/>
              </a:rPr>
              <a:t>Artikkel </a:t>
            </a:r>
            <a:r>
              <a:rPr lang="et-EE" sz="2400" b="1" dirty="0" smtClean="0">
                <a:latin typeface="Arial" panose="020B0604020202020204" pitchFamily="34" charset="0"/>
                <a:ea typeface="Microsoft YaHei" pitchFamily="2"/>
              </a:rPr>
              <a:t>12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 smtClean="0">
                <a:latin typeface="Arial" panose="020B0604020202020204" pitchFamily="34" charset="0"/>
                <a:ea typeface="Microsoft YaHei" pitchFamily="2"/>
              </a:rPr>
              <a:t>Igaühel </a:t>
            </a: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on õigus rahumeelselt koguneda ning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moodustada ühinguid.  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5746" r="6284" b="23355"/>
          <a:stretch>
            <a:fillRect/>
          </a:stretch>
        </p:blipFill>
        <p:spPr bwMode="auto">
          <a:xfrm>
            <a:off x="647700" y="1079500"/>
            <a:ext cx="79200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588" y="260350"/>
            <a:ext cx="5104196" cy="76234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Milline inimõigus?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725" y="5435600"/>
            <a:ext cx="6957844" cy="115251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b="1" dirty="0">
                <a:latin typeface="Arial" panose="020B0604020202020204" pitchFamily="34" charset="0"/>
                <a:ea typeface="Microsoft YaHei" pitchFamily="2"/>
              </a:rPr>
              <a:t>Artikkel 10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Igaühel on õigus mõtte- ja usuvabadusele, samuti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lang="et-EE" sz="2400" dirty="0">
                <a:latin typeface="Arial" panose="020B0604020202020204" pitchFamily="34" charset="0"/>
                <a:ea typeface="Microsoft YaHei" pitchFamily="2"/>
              </a:rPr>
              <a:t>usku ja veendumusi muuta.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5746" r="5496" b="23355"/>
          <a:stretch>
            <a:fillRect/>
          </a:stretch>
        </p:blipFill>
        <p:spPr bwMode="auto">
          <a:xfrm>
            <a:off x="792163" y="1079500"/>
            <a:ext cx="78486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797" y="317155"/>
            <a:ext cx="5104196" cy="76234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b="1" dirty="0">
                <a:solidFill>
                  <a:srgbClr val="EB1C24"/>
                </a:solidFill>
                <a:latin typeface="Arial" panose="020B0604020202020204" pitchFamily="34" charset="0"/>
                <a:ea typeface="Microsoft YaHei" pitchFamily="2"/>
              </a:rPr>
              <a:t>Milline inimõigus?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250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</vt:lpstr>
      <vt:lpstr>Default 1</vt:lpstr>
      <vt:lpstr>PowerPoint Presentation</vt:lpstr>
      <vt:lpstr>Tunni eesmärgid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Triinu</dc:creator>
  <cp:lastModifiedBy>Triinu</cp:lastModifiedBy>
  <cp:revision>15</cp:revision>
  <dcterms:modified xsi:type="dcterms:W3CDTF">2017-11-22T16:23:30Z</dcterms:modified>
</cp:coreProperties>
</file>